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9"/>
  </p:notesMasterIdLst>
  <p:sldIdLst>
    <p:sldId id="256" r:id="rId2"/>
    <p:sldId id="258" r:id="rId3"/>
    <p:sldId id="323" r:id="rId4"/>
    <p:sldId id="327" r:id="rId5"/>
    <p:sldId id="322" r:id="rId6"/>
    <p:sldId id="326" r:id="rId7"/>
    <p:sldId id="265" r:id="rId8"/>
  </p:sldIdLst>
  <p:sldSz cx="9144000" cy="6858000" type="screen4x3"/>
  <p:notesSz cx="6858000" cy="9144000"/>
  <p:defaultTextStyle>
    <a:defPPr>
      <a:defRPr lang="en-US"/>
    </a:defPPr>
    <a:lvl1pPr algn="l" rtl="0" fontAlgn="base">
      <a:spcBef>
        <a:spcPct val="0"/>
      </a:spcBef>
      <a:spcAft>
        <a:spcPct val="0"/>
      </a:spcAft>
      <a:defRPr sz="2400" kern="1200">
        <a:solidFill>
          <a:srgbClr val="000000"/>
        </a:solidFill>
        <a:latin typeface="Garamond" pitchFamily="18" charset="0"/>
        <a:ea typeface="ヒラギノ明朝 ProN W3" pitchFamily="-108" charset="-128"/>
        <a:cs typeface="+mn-cs"/>
        <a:sym typeface="Garamond" pitchFamily="18" charset="0"/>
      </a:defRPr>
    </a:lvl1pPr>
    <a:lvl2pPr marL="457200" algn="l" rtl="0" fontAlgn="base">
      <a:spcBef>
        <a:spcPct val="0"/>
      </a:spcBef>
      <a:spcAft>
        <a:spcPct val="0"/>
      </a:spcAft>
      <a:defRPr sz="2400" kern="1200">
        <a:solidFill>
          <a:srgbClr val="000000"/>
        </a:solidFill>
        <a:latin typeface="Garamond" pitchFamily="18" charset="0"/>
        <a:ea typeface="ヒラギノ明朝 ProN W3" pitchFamily="-108" charset="-128"/>
        <a:cs typeface="+mn-cs"/>
        <a:sym typeface="Garamond" pitchFamily="18" charset="0"/>
      </a:defRPr>
    </a:lvl2pPr>
    <a:lvl3pPr marL="914400" algn="l" rtl="0" fontAlgn="base">
      <a:spcBef>
        <a:spcPct val="0"/>
      </a:spcBef>
      <a:spcAft>
        <a:spcPct val="0"/>
      </a:spcAft>
      <a:defRPr sz="2400" kern="1200">
        <a:solidFill>
          <a:srgbClr val="000000"/>
        </a:solidFill>
        <a:latin typeface="Garamond" pitchFamily="18" charset="0"/>
        <a:ea typeface="ヒラギノ明朝 ProN W3" pitchFamily="-108" charset="-128"/>
        <a:cs typeface="+mn-cs"/>
        <a:sym typeface="Garamond" pitchFamily="18" charset="0"/>
      </a:defRPr>
    </a:lvl3pPr>
    <a:lvl4pPr marL="1371600" algn="l" rtl="0" fontAlgn="base">
      <a:spcBef>
        <a:spcPct val="0"/>
      </a:spcBef>
      <a:spcAft>
        <a:spcPct val="0"/>
      </a:spcAft>
      <a:defRPr sz="2400" kern="1200">
        <a:solidFill>
          <a:srgbClr val="000000"/>
        </a:solidFill>
        <a:latin typeface="Garamond" pitchFamily="18" charset="0"/>
        <a:ea typeface="ヒラギノ明朝 ProN W3" pitchFamily="-108" charset="-128"/>
        <a:cs typeface="+mn-cs"/>
        <a:sym typeface="Garamond" pitchFamily="18" charset="0"/>
      </a:defRPr>
    </a:lvl4pPr>
    <a:lvl5pPr marL="1828800" algn="l" rtl="0" fontAlgn="base">
      <a:spcBef>
        <a:spcPct val="0"/>
      </a:spcBef>
      <a:spcAft>
        <a:spcPct val="0"/>
      </a:spcAft>
      <a:defRPr sz="2400" kern="1200">
        <a:solidFill>
          <a:srgbClr val="000000"/>
        </a:solidFill>
        <a:latin typeface="Garamond" pitchFamily="18" charset="0"/>
        <a:ea typeface="ヒラギノ明朝 ProN W3" pitchFamily="-108" charset="-128"/>
        <a:cs typeface="+mn-cs"/>
        <a:sym typeface="Garamond" pitchFamily="18" charset="0"/>
      </a:defRPr>
    </a:lvl5pPr>
    <a:lvl6pPr marL="2286000" algn="l" defTabSz="914400" rtl="0" eaLnBrk="1" latinLnBrk="0" hangingPunct="1">
      <a:defRPr sz="2400" kern="1200">
        <a:solidFill>
          <a:srgbClr val="000000"/>
        </a:solidFill>
        <a:latin typeface="Garamond" pitchFamily="18" charset="0"/>
        <a:ea typeface="ヒラギノ明朝 ProN W3" pitchFamily="-108" charset="-128"/>
        <a:cs typeface="+mn-cs"/>
        <a:sym typeface="Garamond" pitchFamily="18" charset="0"/>
      </a:defRPr>
    </a:lvl6pPr>
    <a:lvl7pPr marL="2743200" algn="l" defTabSz="914400" rtl="0" eaLnBrk="1" latinLnBrk="0" hangingPunct="1">
      <a:defRPr sz="2400" kern="1200">
        <a:solidFill>
          <a:srgbClr val="000000"/>
        </a:solidFill>
        <a:latin typeface="Garamond" pitchFamily="18" charset="0"/>
        <a:ea typeface="ヒラギノ明朝 ProN W3" pitchFamily="-108" charset="-128"/>
        <a:cs typeface="+mn-cs"/>
        <a:sym typeface="Garamond" pitchFamily="18" charset="0"/>
      </a:defRPr>
    </a:lvl7pPr>
    <a:lvl8pPr marL="3200400" algn="l" defTabSz="914400" rtl="0" eaLnBrk="1" latinLnBrk="0" hangingPunct="1">
      <a:defRPr sz="2400" kern="1200">
        <a:solidFill>
          <a:srgbClr val="000000"/>
        </a:solidFill>
        <a:latin typeface="Garamond" pitchFamily="18" charset="0"/>
        <a:ea typeface="ヒラギノ明朝 ProN W3" pitchFamily="-108" charset="-128"/>
        <a:cs typeface="+mn-cs"/>
        <a:sym typeface="Garamond" pitchFamily="18" charset="0"/>
      </a:defRPr>
    </a:lvl8pPr>
    <a:lvl9pPr marL="3657600" algn="l" defTabSz="914400" rtl="0" eaLnBrk="1" latinLnBrk="0" hangingPunct="1">
      <a:defRPr sz="2400" kern="1200">
        <a:solidFill>
          <a:srgbClr val="000000"/>
        </a:solidFill>
        <a:latin typeface="Garamond" pitchFamily="18" charset="0"/>
        <a:ea typeface="ヒラギノ明朝 ProN W3" pitchFamily="-108" charset="-128"/>
        <a:cs typeface="+mn-cs"/>
        <a:sym typeface="Garamond"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p:cNvSpPr>
          <p:nvPr>
            <p:ph type="hdr" sz="quarter"/>
          </p:nvPr>
        </p:nvSpPr>
        <p:spPr bwMode="auto">
          <a:xfrm>
            <a:off x="0" y="0"/>
            <a:ext cx="2971800" cy="4572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5363" name="Rectangle 3"/>
          <p:cNvSpPr>
            <a:spLocks noGrp="1"/>
          </p:cNvSpPr>
          <p:nvPr>
            <p:ph type="dt" idx="1"/>
          </p:nvPr>
        </p:nvSpPr>
        <p:spPr bwMode="auto">
          <a:xfrm>
            <a:off x="3886200" y="0"/>
            <a:ext cx="2971800" cy="4572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22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5365" name="Rectangle 5"/>
          <p:cNvSpPr>
            <a:spLocks noGrp="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6" name="Rectangle 6"/>
          <p:cNvSpPr>
            <a:spLocks noGrp="1"/>
          </p:cNvSpPr>
          <p:nvPr>
            <p:ph type="ftr" sz="quarter" idx="4"/>
          </p:nvPr>
        </p:nvSpPr>
        <p:spPr bwMode="auto">
          <a:xfrm>
            <a:off x="0" y="8686800"/>
            <a:ext cx="29718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5367" name="Rectangle 7"/>
          <p:cNvSpPr>
            <a:spLocks noGrp="1"/>
          </p:cNvSpPr>
          <p:nvPr>
            <p:ph type="sldNum" sz="quarter" idx="5"/>
          </p:nvPr>
        </p:nvSpPr>
        <p:spPr bwMode="auto">
          <a:xfrm>
            <a:off x="3886200" y="8686800"/>
            <a:ext cx="29718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F1EC5D8-7372-4AE1-9924-962207B660A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Garamond" pitchFamily="-111" charset="0"/>
        <a:ea typeface="ＭＳ Ｐゴシック" pitchFamily="-111" charset="-128"/>
        <a:cs typeface="ＭＳ Ｐゴシック" pitchFamily="-111" charset="-128"/>
      </a:defRPr>
    </a:lvl1pPr>
    <a:lvl2pPr marL="457200" algn="l" rtl="0" eaLnBrk="0" fontAlgn="base" hangingPunct="0">
      <a:spcBef>
        <a:spcPct val="0"/>
      </a:spcBef>
      <a:spcAft>
        <a:spcPct val="0"/>
      </a:spcAft>
      <a:defRPr sz="1200" kern="1200">
        <a:solidFill>
          <a:schemeClr val="tx1"/>
        </a:solidFill>
        <a:latin typeface="Garamond" pitchFamily="-111" charset="0"/>
        <a:ea typeface="ＭＳ Ｐゴシック" pitchFamily="-111" charset="-128"/>
        <a:cs typeface="+mn-cs"/>
      </a:defRPr>
    </a:lvl2pPr>
    <a:lvl3pPr marL="914400" algn="l" rtl="0" eaLnBrk="0" fontAlgn="base" hangingPunct="0">
      <a:spcBef>
        <a:spcPct val="0"/>
      </a:spcBef>
      <a:spcAft>
        <a:spcPct val="0"/>
      </a:spcAft>
      <a:defRPr sz="1200" kern="1200">
        <a:solidFill>
          <a:schemeClr val="tx1"/>
        </a:solidFill>
        <a:latin typeface="Garamond" pitchFamily="-111" charset="0"/>
        <a:ea typeface="ＭＳ Ｐゴシック" pitchFamily="-111" charset="-128"/>
        <a:cs typeface="+mn-cs"/>
      </a:defRPr>
    </a:lvl3pPr>
    <a:lvl4pPr marL="1371600" algn="l" rtl="0" eaLnBrk="0" fontAlgn="base" hangingPunct="0">
      <a:spcBef>
        <a:spcPct val="0"/>
      </a:spcBef>
      <a:spcAft>
        <a:spcPct val="0"/>
      </a:spcAft>
      <a:defRPr sz="1200" kern="1200">
        <a:solidFill>
          <a:schemeClr val="tx1"/>
        </a:solidFill>
        <a:latin typeface="Garamond" pitchFamily="-111" charset="0"/>
        <a:ea typeface="ＭＳ Ｐゴシック" pitchFamily="-111" charset="-128"/>
        <a:cs typeface="+mn-cs"/>
      </a:defRPr>
    </a:lvl4pPr>
    <a:lvl5pPr marL="1828800" algn="l" rtl="0" eaLnBrk="0" fontAlgn="base" hangingPunct="0">
      <a:spcBef>
        <a:spcPct val="0"/>
      </a:spcBef>
      <a:spcAft>
        <a:spcPct val="0"/>
      </a:spcAft>
      <a:defRPr sz="1200" kern="1200">
        <a:solidFill>
          <a:schemeClr val="tx1"/>
        </a:solidFill>
        <a:latin typeface="Garamond" pitchFamily="-111" charset="0"/>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p:cNvSpPr>
          <p:nvPr>
            <p:ph type="sldNum" sz="quarter" idx="5"/>
          </p:nvPr>
        </p:nvSpPr>
        <p:spPr>
          <a:noFill/>
        </p:spPr>
        <p:txBody>
          <a:bodyPr/>
          <a:lstStyle/>
          <a:p>
            <a:fld id="{25015A28-9A04-45EB-AB74-7FA57BBEEBE0}" type="slidenum">
              <a:rPr lang="en-US" smtClean="0"/>
              <a:pPr/>
              <a:t>1</a:t>
            </a:fld>
            <a:endParaRPr lang="en-US"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p:cNvSpPr>
          <p:nvPr>
            <p:ph type="body" idx="1"/>
          </p:nvPr>
        </p:nvSpPr>
        <p:spPr>
          <a:noFill/>
          <a:ln w="9525"/>
        </p:spPr>
        <p:txBody>
          <a:bodyPr/>
          <a:lstStyle/>
          <a:p>
            <a:pPr eaLnBrk="1" hangingPunct="1"/>
            <a:endParaRPr lang="en-US" smtClean="0">
              <a:latin typeface="Garamond" pitchFamily="18" charset="0"/>
              <a:ea typeface="ＭＳ Ｐゴシック" pitchFamily="-108"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p:cNvSpPr>
          <p:nvPr>
            <p:ph type="sldNum" sz="quarter" idx="5"/>
          </p:nvPr>
        </p:nvSpPr>
        <p:spPr>
          <a:noFill/>
        </p:spPr>
        <p:txBody>
          <a:bodyPr/>
          <a:lstStyle/>
          <a:p>
            <a:fld id="{A473B537-7EB1-45F6-89C1-4BE47FD71A92}" type="slidenum">
              <a:rPr lang="en-US" smtClean="0"/>
              <a:pPr/>
              <a:t>2</a:t>
            </a:fld>
            <a:endParaRPr lang="en-US"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p:cNvSpPr>
          <p:nvPr>
            <p:ph type="body" idx="1"/>
          </p:nvPr>
        </p:nvSpPr>
        <p:spPr>
          <a:noFill/>
          <a:ln w="9525"/>
        </p:spPr>
        <p:txBody>
          <a:bodyPr/>
          <a:lstStyle/>
          <a:p>
            <a:pPr eaLnBrk="1" hangingPunct="1"/>
            <a:endParaRPr lang="en-US" smtClean="0">
              <a:latin typeface="Garamond" pitchFamily="18" charset="0"/>
              <a:ea typeface="ＭＳ Ｐゴシック" pitchFamily="-108"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p:cNvSpPr>
          <p:nvPr>
            <p:ph type="sldNum" sz="quarter" idx="5"/>
          </p:nvPr>
        </p:nvSpPr>
        <p:spPr>
          <a:noFill/>
        </p:spPr>
        <p:txBody>
          <a:bodyPr/>
          <a:lstStyle/>
          <a:p>
            <a:fld id="{475C4BF0-CC01-459C-9C2C-E45A2D5F9C0C}" type="slidenum">
              <a:rPr lang="en-US" smtClean="0"/>
              <a:pPr/>
              <a:t>3</a:t>
            </a:fld>
            <a:endParaRPr lang="en-US"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p:cNvSpPr>
          <p:nvPr>
            <p:ph type="body" idx="1"/>
          </p:nvPr>
        </p:nvSpPr>
        <p:spPr>
          <a:noFill/>
          <a:ln w="9525"/>
        </p:spPr>
        <p:txBody>
          <a:bodyPr/>
          <a:lstStyle/>
          <a:p>
            <a:pPr eaLnBrk="1" hangingPunct="1"/>
            <a:endParaRPr lang="en-US" smtClean="0">
              <a:latin typeface="Garamond" pitchFamily="18" charset="0"/>
              <a:ea typeface="ＭＳ Ｐゴシック" pitchFamily="-108"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p:cNvSpPr>
          <p:nvPr>
            <p:ph type="sldNum" sz="quarter" idx="5"/>
          </p:nvPr>
        </p:nvSpPr>
        <p:spPr>
          <a:noFill/>
        </p:spPr>
        <p:txBody>
          <a:bodyPr/>
          <a:lstStyle/>
          <a:p>
            <a:fld id="{475C4BF0-CC01-459C-9C2C-E45A2D5F9C0C}" type="slidenum">
              <a:rPr lang="en-US" smtClean="0"/>
              <a:pPr/>
              <a:t>4</a:t>
            </a:fld>
            <a:endParaRPr lang="en-US"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p:cNvSpPr>
          <p:nvPr>
            <p:ph type="body" idx="1"/>
          </p:nvPr>
        </p:nvSpPr>
        <p:spPr>
          <a:noFill/>
          <a:ln w="9525"/>
        </p:spPr>
        <p:txBody>
          <a:bodyPr/>
          <a:lstStyle/>
          <a:p>
            <a:pPr eaLnBrk="1" hangingPunct="1"/>
            <a:endParaRPr lang="en-US" smtClean="0">
              <a:latin typeface="Garamond" pitchFamily="18" charset="0"/>
              <a:ea typeface="ＭＳ Ｐゴシック" pitchFamily="-108"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p:cNvSpPr>
          <p:nvPr>
            <p:ph type="sldNum" sz="quarter" idx="5"/>
          </p:nvPr>
        </p:nvSpPr>
        <p:spPr>
          <a:noFill/>
        </p:spPr>
        <p:txBody>
          <a:bodyPr/>
          <a:lstStyle/>
          <a:p>
            <a:fld id="{29966ABD-9FDB-4C9C-9993-2A54E5E00E6D}" type="slidenum">
              <a:rPr lang="en-US" smtClean="0"/>
              <a:pPr/>
              <a:t>5</a:t>
            </a:fld>
            <a:endParaRPr 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p:cNvSpPr>
          <p:nvPr>
            <p:ph type="body" idx="1"/>
          </p:nvPr>
        </p:nvSpPr>
        <p:spPr>
          <a:noFill/>
          <a:ln w="9525"/>
        </p:spPr>
        <p:txBody>
          <a:bodyPr/>
          <a:lstStyle/>
          <a:p>
            <a:pPr eaLnBrk="1" hangingPunct="1"/>
            <a:endParaRPr lang="en-US" smtClean="0">
              <a:latin typeface="Garamond" pitchFamily="18" charset="0"/>
              <a:ea typeface="ＭＳ Ｐゴシック" pitchFamily="-108"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p:cNvSpPr>
          <p:nvPr>
            <p:ph type="sldNum" sz="quarter" idx="5"/>
          </p:nvPr>
        </p:nvSpPr>
        <p:spPr>
          <a:noFill/>
        </p:spPr>
        <p:txBody>
          <a:bodyPr/>
          <a:lstStyle/>
          <a:p>
            <a:fld id="{29966ABD-9FDB-4C9C-9993-2A54E5E00E6D}" type="slidenum">
              <a:rPr lang="en-US" smtClean="0"/>
              <a:pPr/>
              <a:t>6</a:t>
            </a:fld>
            <a:endParaRPr 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p:cNvSpPr>
          <p:nvPr>
            <p:ph type="body" idx="1"/>
          </p:nvPr>
        </p:nvSpPr>
        <p:spPr>
          <a:noFill/>
          <a:ln w="9525"/>
        </p:spPr>
        <p:txBody>
          <a:bodyPr/>
          <a:lstStyle/>
          <a:p>
            <a:pPr eaLnBrk="1" hangingPunct="1"/>
            <a:endParaRPr lang="en-US" smtClean="0">
              <a:latin typeface="Garamond" pitchFamily="18" charset="0"/>
              <a:ea typeface="ＭＳ Ｐゴシック" pitchFamily="-108"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p:cNvSpPr>
          <p:nvPr>
            <p:ph type="sldNum" sz="quarter" idx="5"/>
          </p:nvPr>
        </p:nvSpPr>
        <p:spPr>
          <a:noFill/>
        </p:spPr>
        <p:txBody>
          <a:bodyPr/>
          <a:lstStyle/>
          <a:p>
            <a:fld id="{E5352321-372B-4026-B764-5223CFE54ED3}" type="slidenum">
              <a:rPr lang="en-US" smtClean="0"/>
              <a:pPr/>
              <a:t>7</a:t>
            </a:fld>
            <a:endParaRPr 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p:cNvSpPr>
          <p:nvPr>
            <p:ph type="body" idx="1"/>
          </p:nvPr>
        </p:nvSpPr>
        <p:spPr>
          <a:noFill/>
          <a:ln w="9525"/>
        </p:spPr>
        <p:txBody>
          <a:bodyPr/>
          <a:lstStyle/>
          <a:p>
            <a:pPr eaLnBrk="1" hangingPunct="1"/>
            <a:endParaRPr lang="en-US" smtClean="0">
              <a:latin typeface="Garamond" pitchFamily="18" charset="0"/>
              <a:ea typeface="ＭＳ Ｐゴシック" pitchFamily="-108"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8C9874A-54FA-44AE-876D-F910C3F2A9E1}" type="datetime1">
              <a:rPr lang="en-US"/>
              <a:pPr>
                <a:defRPr/>
              </a:pPr>
              <a:t>5/5/2010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188DF41-F581-47C0-87C4-0A2F99FAAC4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97577AC-D409-4BC3-9490-9E79A387837E}" type="datetime1">
              <a:rPr lang="en-US"/>
              <a:pPr>
                <a:defRPr/>
              </a:pPr>
              <a:t>5/5/2010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A13B1B2-11DD-4C2B-87CE-B7DB290B094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94AEE17-AF2A-4706-83F9-2DB0969376F9}" type="datetime1">
              <a:rPr lang="en-US"/>
              <a:pPr>
                <a:defRPr/>
              </a:pPr>
              <a:t>5/5/2010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A52CC5-99EB-421D-8940-B36937B711A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EC49384-627F-4F8C-B18D-A0EEABDA1284}" type="datetime1">
              <a:rPr lang="en-US"/>
              <a:pPr>
                <a:defRPr/>
              </a:pPr>
              <a:t>5/5/2010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8793327-FA82-45E3-920C-ED6AB07118E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C15FF7F-D806-453F-95CB-C5BFA9978C14}" type="datetime1">
              <a:rPr lang="en-US"/>
              <a:pPr>
                <a:defRPr/>
              </a:pPr>
              <a:t>5/5/2010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D997D5-AF9A-43E6-B28F-7630E464840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857186B-C0D9-477A-B6D6-A05D1B6E0507}" type="datetime1">
              <a:rPr lang="en-US"/>
              <a:pPr>
                <a:defRPr/>
              </a:pPr>
              <a:t>5/5/2010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F4E1BE-1A7F-4353-90DA-4F0449892DF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EC8A799-F5CA-4554-A182-1023EE68C4AF}" type="datetime1">
              <a:rPr lang="en-US"/>
              <a:pPr>
                <a:defRPr/>
              </a:pPr>
              <a:t>5/5/2010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A76FAF7-C036-4CD1-9E5F-602BBBD60D0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C9DE842-7383-4DD5-BEA0-F19FE3BAC49D}" type="datetime1">
              <a:rPr lang="en-US"/>
              <a:pPr>
                <a:defRPr/>
              </a:pPr>
              <a:t>5/5/2010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A378BA3-7AB8-45D7-BF83-A1609E2B5D2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0742922-9DA6-4654-96FA-71CD2A80BC3B}" type="datetime1">
              <a:rPr lang="en-US"/>
              <a:pPr>
                <a:defRPr/>
              </a:pPr>
              <a:t>5/5/2010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C6756B7-D7C7-43F7-92DA-943297702F5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7F1CE8F-29B5-4D3B-83B8-E1D8EB38B87A}" type="datetime1">
              <a:rPr lang="en-US"/>
              <a:pPr>
                <a:defRPr/>
              </a:pPr>
              <a:t>5/5/2010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7ECFE0D-E8EE-4AEF-868B-52FFE5048FB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5915EB5-FED1-4A63-85C1-5ECF58F13C13}" type="datetime1">
              <a:rPr lang="en-US"/>
              <a:pPr>
                <a:defRPr/>
              </a:pPr>
              <a:t>5/5/2010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F6D91A7-D3BC-4FB1-9880-1F1BBAF217A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BD0D7111-E6F7-4A92-B4E0-51317473374D}" type="datetime1">
              <a:rPr lang="en-US"/>
              <a:pPr>
                <a:defRPr/>
              </a:pPr>
              <a:t>5/5/2010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AF9CA735-C4A1-48EA-B248-724E08C1F4F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pitchFamily="-108" charset="-128"/>
          <a:cs typeface="+mj-cs"/>
        </a:defRPr>
      </a:lvl1pPr>
      <a:lvl2pPr algn="ctr" rtl="0" eaLnBrk="0" fontAlgn="base" hangingPunct="0">
        <a:spcBef>
          <a:spcPct val="0"/>
        </a:spcBef>
        <a:spcAft>
          <a:spcPct val="0"/>
        </a:spcAft>
        <a:defRPr sz="4400">
          <a:solidFill>
            <a:schemeClr val="tx1"/>
          </a:solidFill>
          <a:latin typeface="Calibri" pitchFamily="-112" charset="0"/>
          <a:ea typeface="ＭＳ Ｐゴシック" pitchFamily="-108" charset="-128"/>
        </a:defRPr>
      </a:lvl2pPr>
      <a:lvl3pPr algn="ctr" rtl="0" eaLnBrk="0" fontAlgn="base" hangingPunct="0">
        <a:spcBef>
          <a:spcPct val="0"/>
        </a:spcBef>
        <a:spcAft>
          <a:spcPct val="0"/>
        </a:spcAft>
        <a:defRPr sz="4400">
          <a:solidFill>
            <a:schemeClr val="tx1"/>
          </a:solidFill>
          <a:latin typeface="Calibri" pitchFamily="-112" charset="0"/>
          <a:ea typeface="ＭＳ Ｐゴシック" pitchFamily="-108" charset="-128"/>
        </a:defRPr>
      </a:lvl3pPr>
      <a:lvl4pPr algn="ctr" rtl="0" eaLnBrk="0" fontAlgn="base" hangingPunct="0">
        <a:spcBef>
          <a:spcPct val="0"/>
        </a:spcBef>
        <a:spcAft>
          <a:spcPct val="0"/>
        </a:spcAft>
        <a:defRPr sz="4400">
          <a:solidFill>
            <a:schemeClr val="tx1"/>
          </a:solidFill>
          <a:latin typeface="Calibri" pitchFamily="-112" charset="0"/>
          <a:ea typeface="ＭＳ Ｐゴシック" pitchFamily="-108" charset="-128"/>
        </a:defRPr>
      </a:lvl4pPr>
      <a:lvl5pPr algn="ctr" rtl="0" eaLnBrk="0" fontAlgn="base" hangingPunct="0">
        <a:spcBef>
          <a:spcPct val="0"/>
        </a:spcBef>
        <a:spcAft>
          <a:spcPct val="0"/>
        </a:spcAft>
        <a:defRPr sz="4400">
          <a:solidFill>
            <a:schemeClr val="tx1"/>
          </a:solidFill>
          <a:latin typeface="Calibri" pitchFamily="-112" charset="0"/>
          <a:ea typeface="ＭＳ Ｐゴシック" pitchFamily="-108" charset="-128"/>
        </a:defRPr>
      </a:lvl5pPr>
      <a:lvl6pPr marL="457200" algn="ctr" rtl="0" fontAlgn="base">
        <a:spcBef>
          <a:spcPct val="0"/>
        </a:spcBef>
        <a:spcAft>
          <a:spcPct val="0"/>
        </a:spcAft>
        <a:defRPr sz="4400">
          <a:solidFill>
            <a:schemeClr val="tx1"/>
          </a:solidFill>
          <a:latin typeface="Calibri" pitchFamily="-112" charset="0"/>
        </a:defRPr>
      </a:lvl6pPr>
      <a:lvl7pPr marL="914400" algn="ctr" rtl="0" fontAlgn="base">
        <a:spcBef>
          <a:spcPct val="0"/>
        </a:spcBef>
        <a:spcAft>
          <a:spcPct val="0"/>
        </a:spcAft>
        <a:defRPr sz="4400">
          <a:solidFill>
            <a:schemeClr val="tx1"/>
          </a:solidFill>
          <a:latin typeface="Calibri" pitchFamily="-112" charset="0"/>
        </a:defRPr>
      </a:lvl7pPr>
      <a:lvl8pPr marL="1371600" algn="ctr" rtl="0" fontAlgn="base">
        <a:spcBef>
          <a:spcPct val="0"/>
        </a:spcBef>
        <a:spcAft>
          <a:spcPct val="0"/>
        </a:spcAft>
        <a:defRPr sz="4400">
          <a:solidFill>
            <a:schemeClr val="tx1"/>
          </a:solidFill>
          <a:latin typeface="Calibri" pitchFamily="-112" charset="0"/>
        </a:defRPr>
      </a:lvl8pPr>
      <a:lvl9pPr marL="1828800" algn="ctr" rtl="0" fontAlgn="base">
        <a:spcBef>
          <a:spcPct val="0"/>
        </a:spcBef>
        <a:spcAft>
          <a:spcPct val="0"/>
        </a:spcAft>
        <a:defRPr sz="4400">
          <a:solidFill>
            <a:schemeClr val="tx1"/>
          </a:solidFill>
          <a:latin typeface="Calibri" pitchFamily="-112"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8"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2"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2"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2"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Kass with Dan 233"/>
          <p:cNvPicPr>
            <a:picLocks noChangeAspect="1" noChangeArrowheads="1"/>
          </p:cNvPicPr>
          <p:nvPr/>
        </p:nvPicPr>
        <p:blipFill>
          <a:blip r:embed="rId3">
            <a:lum bright="20000"/>
          </a:blip>
          <a:srcRect/>
          <a:stretch>
            <a:fillRect/>
          </a:stretch>
        </p:blipFill>
        <p:spPr bwMode="auto">
          <a:xfrm>
            <a:off x="0" y="914400"/>
            <a:ext cx="9144000" cy="6096000"/>
          </a:xfrm>
          <a:prstGeom prst="rect">
            <a:avLst/>
          </a:prstGeom>
          <a:noFill/>
          <a:ln w="9525">
            <a:noFill/>
            <a:miter lim="800000"/>
            <a:headEnd/>
            <a:tailEnd/>
          </a:ln>
        </p:spPr>
      </p:pic>
      <p:sp>
        <p:nvSpPr>
          <p:cNvPr id="14339" name="Rectangle 2"/>
          <p:cNvSpPr>
            <a:spLocks noGrp="1" noChangeArrowheads="1"/>
          </p:cNvSpPr>
          <p:nvPr>
            <p:ph type="title"/>
          </p:nvPr>
        </p:nvSpPr>
        <p:spPr>
          <a:xfrm>
            <a:off x="0" y="3352800"/>
            <a:ext cx="9144000" cy="1600200"/>
          </a:xfrm>
        </p:spPr>
        <p:txBody>
          <a:bodyPr rIns="132080">
            <a:normAutofit fontScale="90000"/>
          </a:bodyPr>
          <a:lstStyle/>
          <a:p>
            <a:pPr eaLnBrk="1" hangingPunct="1">
              <a:defRPr/>
            </a:pPr>
            <a:r>
              <a:rPr lang="en-US" sz="3600" b="1" dirty="0" smtClean="0">
                <a:ea typeface="ヒラギノ明朝 ProN W6" pitchFamily="-112" charset="-128"/>
              </a:rPr>
              <a:t/>
            </a:r>
            <a:br>
              <a:rPr lang="en-US" sz="3600" b="1" dirty="0" smtClean="0">
                <a:ea typeface="ヒラギノ明朝 ProN W6" pitchFamily="-112" charset="-128"/>
              </a:rPr>
            </a:br>
            <a:r>
              <a:rPr lang="en-US" b="1" dirty="0" smtClean="0"/>
              <a:t>Developing Computational </a:t>
            </a:r>
            <a:r>
              <a:rPr lang="en-US" b="1" dirty="0" smtClean="0"/>
              <a:t>Tools </a:t>
            </a:r>
            <a:r>
              <a:rPr lang="en-US" b="1" dirty="0" smtClean="0"/>
              <a:t>to</a:t>
            </a:r>
            <a:br>
              <a:rPr lang="en-US" b="1" dirty="0" smtClean="0"/>
            </a:br>
            <a:r>
              <a:rPr lang="en-US" b="1" dirty="0" smtClean="0"/>
              <a:t>Aid </a:t>
            </a:r>
            <a:r>
              <a:rPr lang="en-US" b="1" dirty="0" smtClean="0"/>
              <a:t>Hunger and Poverty Reduction </a:t>
            </a:r>
            <a:br>
              <a:rPr lang="en-US" b="1" dirty="0" smtClean="0"/>
            </a:br>
            <a:r>
              <a:rPr lang="en-US" sz="3600" dirty="0" smtClean="0"/>
              <a:t/>
            </a:r>
            <a:br>
              <a:rPr lang="en-US" sz="3600" dirty="0" smtClean="0"/>
            </a:br>
            <a:r>
              <a:rPr lang="en-US" sz="3600" b="1" dirty="0" smtClean="0"/>
              <a:t> </a:t>
            </a:r>
            <a:r>
              <a:rPr lang="en-US" sz="3600" b="1" dirty="0" smtClean="0">
                <a:ea typeface="ヒラギノ明朝 ProN W6" pitchFamily="-112" charset="-128"/>
              </a:rPr>
              <a:t/>
            </a:r>
            <a:br>
              <a:rPr lang="en-US" sz="3600" b="1" dirty="0" smtClean="0">
                <a:ea typeface="ヒラギノ明朝 ProN W6" pitchFamily="-112" charset="-128"/>
              </a:rPr>
            </a:br>
            <a:r>
              <a:rPr lang="en-US" sz="2000" b="1" dirty="0" smtClean="0">
                <a:ea typeface="ヒラギノ明朝 ProN W6" pitchFamily="-112" charset="-128"/>
              </a:rPr>
              <a:t/>
            </a:r>
            <a:br>
              <a:rPr lang="en-US" sz="2000" b="1" dirty="0" smtClean="0">
                <a:ea typeface="ヒラギノ明朝 ProN W6" pitchFamily="-112" charset="-128"/>
              </a:rPr>
            </a:br>
            <a:endParaRPr lang="en-US" sz="2000" i="1" dirty="0" smtClean="0"/>
          </a:p>
        </p:txBody>
      </p:sp>
      <p:sp>
        <p:nvSpPr>
          <p:cNvPr id="3076" name="Rectangle 3"/>
          <p:cNvSpPr>
            <a:spLocks noGrp="1" noChangeArrowheads="1"/>
          </p:cNvSpPr>
          <p:nvPr>
            <p:ph idx="1"/>
          </p:nvPr>
        </p:nvSpPr>
        <p:spPr>
          <a:xfrm>
            <a:off x="0" y="4572000"/>
            <a:ext cx="9144000" cy="1219200"/>
          </a:xfrm>
        </p:spPr>
        <p:txBody>
          <a:bodyPr rIns="132080"/>
          <a:lstStyle/>
          <a:p>
            <a:pPr marL="39688" indent="0" algn="ctr" eaLnBrk="1" hangingPunct="1">
              <a:lnSpc>
                <a:spcPct val="80000"/>
              </a:lnSpc>
              <a:buFont typeface="Garamond" pitchFamily="18" charset="0"/>
              <a:buNone/>
            </a:pPr>
            <a:endParaRPr lang="en-US" sz="2400" dirty="0" smtClean="0"/>
          </a:p>
          <a:p>
            <a:pPr marL="39688" indent="0" algn="ctr" eaLnBrk="1" hangingPunct="1">
              <a:lnSpc>
                <a:spcPct val="80000"/>
              </a:lnSpc>
              <a:buFont typeface="Garamond" pitchFamily="18" charset="0"/>
              <a:buNone/>
            </a:pPr>
            <a:endParaRPr lang="en-US" sz="2400" dirty="0" smtClean="0"/>
          </a:p>
          <a:p>
            <a:pPr marL="39688" indent="0" algn="ctr" eaLnBrk="1" hangingPunct="1">
              <a:lnSpc>
                <a:spcPct val="80000"/>
              </a:lnSpc>
              <a:buFont typeface="Garamond" pitchFamily="18" charset="0"/>
              <a:buNone/>
            </a:pPr>
            <a:r>
              <a:rPr lang="en-US" sz="2400" b="1" dirty="0" smtClean="0"/>
              <a:t>Christopher B. Barrett</a:t>
            </a:r>
          </a:p>
          <a:p>
            <a:pPr marL="39688" indent="0" algn="ctr" eaLnBrk="1" hangingPunct="1">
              <a:lnSpc>
                <a:spcPct val="80000"/>
              </a:lnSpc>
              <a:buFont typeface="Garamond" pitchFamily="18" charset="0"/>
              <a:buNone/>
            </a:pPr>
            <a:r>
              <a:rPr lang="en-US" sz="2400" b="1" dirty="0" smtClean="0"/>
              <a:t>Institute </a:t>
            </a:r>
            <a:r>
              <a:rPr lang="en-US" sz="2400" b="1" dirty="0" smtClean="0"/>
              <a:t>for Computational Sustainability</a:t>
            </a:r>
          </a:p>
          <a:p>
            <a:pPr marL="39688" indent="0" algn="ctr" eaLnBrk="1" hangingPunct="1">
              <a:lnSpc>
                <a:spcPct val="80000"/>
              </a:lnSpc>
              <a:buFont typeface="Garamond" pitchFamily="18" charset="0"/>
              <a:buNone/>
            </a:pPr>
            <a:r>
              <a:rPr lang="en-US" sz="2400" b="1" dirty="0" smtClean="0"/>
              <a:t>Cornell University</a:t>
            </a:r>
          </a:p>
          <a:p>
            <a:pPr marL="39688" indent="0" algn="ctr" eaLnBrk="1" hangingPunct="1">
              <a:lnSpc>
                <a:spcPct val="80000"/>
              </a:lnSpc>
              <a:buFont typeface="Garamond" pitchFamily="18" charset="0"/>
              <a:buNone/>
            </a:pPr>
            <a:r>
              <a:rPr lang="en-US" sz="2400" b="1" dirty="0" smtClean="0"/>
              <a:t>May </a:t>
            </a:r>
            <a:r>
              <a:rPr lang="en-US" sz="2400" b="1" dirty="0" smtClean="0"/>
              <a:t>6, 2010</a:t>
            </a:r>
          </a:p>
        </p:txBody>
      </p:sp>
      <p:pic>
        <p:nvPicPr>
          <p:cNvPr id="3077" name="Picture 5" descr="cu_logo_sml_150_ppt"/>
          <p:cNvPicPr>
            <a:picLocks noChangeAspect="1" noChangeArrowheads="1"/>
          </p:cNvPicPr>
          <p:nvPr/>
        </p:nvPicPr>
        <p:blipFill>
          <a:blip r:embed="rId4"/>
          <a:srcRect/>
          <a:stretch>
            <a:fillRect/>
          </a:stretch>
        </p:blipFill>
        <p:spPr bwMode="auto">
          <a:xfrm>
            <a:off x="0" y="0"/>
            <a:ext cx="9144000" cy="9810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descr="cu_logo_sml_150_ppt"/>
          <p:cNvPicPr>
            <a:picLocks noChangeAspect="1" noChangeArrowheads="1"/>
          </p:cNvPicPr>
          <p:nvPr/>
        </p:nvPicPr>
        <p:blipFill>
          <a:blip r:embed="rId3"/>
          <a:srcRect/>
          <a:stretch>
            <a:fillRect/>
          </a:stretch>
        </p:blipFill>
        <p:spPr bwMode="auto">
          <a:xfrm>
            <a:off x="0" y="0"/>
            <a:ext cx="9144000" cy="981075"/>
          </a:xfrm>
          <a:prstGeom prst="rect">
            <a:avLst/>
          </a:prstGeom>
          <a:noFill/>
          <a:ln w="9525">
            <a:noFill/>
            <a:miter lim="800000"/>
            <a:headEnd/>
            <a:tailEnd/>
          </a:ln>
        </p:spPr>
      </p:pic>
      <p:sp>
        <p:nvSpPr>
          <p:cNvPr id="4099" name="Rectangle 1"/>
          <p:cNvSpPr>
            <a:spLocks noGrp="1" noChangeArrowheads="1"/>
          </p:cNvSpPr>
          <p:nvPr>
            <p:ph type="title"/>
          </p:nvPr>
        </p:nvSpPr>
        <p:spPr>
          <a:xfrm>
            <a:off x="3505200" y="0"/>
            <a:ext cx="5638800" cy="838200"/>
          </a:xfrm>
        </p:spPr>
        <p:txBody>
          <a:bodyPr rIns="132080"/>
          <a:lstStyle/>
          <a:p>
            <a:pPr algn="r" eaLnBrk="1" hangingPunct="1"/>
            <a:r>
              <a:rPr lang="en-US" sz="3200" b="1" dirty="0" smtClean="0">
                <a:solidFill>
                  <a:schemeClr val="bg1"/>
                </a:solidFill>
              </a:rPr>
              <a:t>The challenge</a:t>
            </a:r>
          </a:p>
        </p:txBody>
      </p:sp>
      <p:sp>
        <p:nvSpPr>
          <p:cNvPr id="4100" name="Rectangle 2"/>
          <p:cNvSpPr>
            <a:spLocks noGrp="1" noChangeArrowheads="1"/>
          </p:cNvSpPr>
          <p:nvPr>
            <p:ph idx="1"/>
          </p:nvPr>
        </p:nvSpPr>
        <p:spPr>
          <a:xfrm>
            <a:off x="152400" y="1066800"/>
            <a:ext cx="8534400" cy="5105400"/>
          </a:xfrm>
        </p:spPr>
        <p:txBody>
          <a:bodyPr rIns="132080"/>
          <a:lstStyle/>
          <a:p>
            <a:pPr eaLnBrk="1" hangingPunct="1">
              <a:lnSpc>
                <a:spcPct val="90000"/>
              </a:lnSpc>
              <a:buClr>
                <a:srgbClr val="000000"/>
              </a:buClr>
            </a:pPr>
            <a:r>
              <a:rPr lang="en-US" sz="2800" b="1" dirty="0" smtClean="0"/>
              <a:t>Renewed interest </a:t>
            </a:r>
            <a:r>
              <a:rPr lang="en-US" sz="2800" b="1" dirty="0" smtClean="0"/>
              <a:t>and funding </a:t>
            </a:r>
            <a:r>
              <a:rPr lang="en-US" sz="2800" dirty="0" smtClean="0"/>
              <a:t>targeted </a:t>
            </a:r>
            <a:r>
              <a:rPr lang="en-US" sz="2800" dirty="0" smtClean="0"/>
              <a:t>toward hunger and poverty </a:t>
            </a:r>
            <a:r>
              <a:rPr lang="en-US" sz="2800" dirty="0" smtClean="0"/>
              <a:t>reduction.</a:t>
            </a:r>
            <a:endParaRPr lang="en-US" sz="2800" dirty="0" smtClean="0"/>
          </a:p>
          <a:p>
            <a:pPr eaLnBrk="1" hangingPunct="1">
              <a:lnSpc>
                <a:spcPct val="90000"/>
              </a:lnSpc>
              <a:buClr>
                <a:srgbClr val="000000"/>
              </a:buClr>
            </a:pPr>
            <a:r>
              <a:rPr lang="en-US" sz="2800" b="1" dirty="0" smtClean="0"/>
              <a:t>Increased flexibility </a:t>
            </a:r>
            <a:r>
              <a:rPr lang="en-US" sz="2800" dirty="0" smtClean="0"/>
              <a:t>in instruments </a:t>
            </a:r>
            <a:r>
              <a:rPr lang="en-US" sz="2800" dirty="0" smtClean="0"/>
              <a:t>(e.g., no longer </a:t>
            </a:r>
            <a:r>
              <a:rPr lang="en-US" sz="2800" dirty="0" smtClean="0"/>
              <a:t>just food aid </a:t>
            </a:r>
            <a:r>
              <a:rPr lang="en-US" sz="2800" dirty="0" smtClean="0"/>
              <a:t>in responding to food emergencies).</a:t>
            </a:r>
            <a:endParaRPr lang="en-US" sz="2800" dirty="0" smtClean="0"/>
          </a:p>
          <a:p>
            <a:pPr eaLnBrk="1" hangingPunct="1">
              <a:lnSpc>
                <a:spcPct val="90000"/>
              </a:lnSpc>
              <a:buClr>
                <a:srgbClr val="000000"/>
              </a:buClr>
            </a:pPr>
            <a:r>
              <a:rPr lang="en-US" sz="2800" dirty="0" smtClean="0"/>
              <a:t>Rapid growth in </a:t>
            </a:r>
            <a:r>
              <a:rPr lang="en-US" sz="2800" b="1" dirty="0" smtClean="0"/>
              <a:t>data availability</a:t>
            </a:r>
            <a:r>
              <a:rPr lang="en-US" sz="2800" dirty="0" smtClean="0"/>
              <a:t>. </a:t>
            </a:r>
            <a:endParaRPr lang="en-US" sz="2800" dirty="0" smtClean="0"/>
          </a:p>
          <a:p>
            <a:pPr eaLnBrk="1" hangingPunct="1">
              <a:lnSpc>
                <a:spcPct val="90000"/>
              </a:lnSpc>
              <a:buClr>
                <a:srgbClr val="000000"/>
              </a:buClr>
            </a:pPr>
            <a:r>
              <a:rPr lang="en-US" sz="2800" dirty="0" smtClean="0"/>
              <a:t>Need </a:t>
            </a:r>
            <a:r>
              <a:rPr lang="en-US" sz="2800" dirty="0" smtClean="0"/>
              <a:t>to translate </a:t>
            </a:r>
            <a:r>
              <a:rPr lang="en-US" sz="2800" dirty="0" smtClean="0"/>
              <a:t>more dollars </a:t>
            </a:r>
            <a:r>
              <a:rPr lang="en-US" sz="2800" dirty="0" smtClean="0"/>
              <a:t>and data into </a:t>
            </a:r>
            <a:r>
              <a:rPr lang="en-US" sz="2800" b="1" dirty="0" smtClean="0"/>
              <a:t>better choices</a:t>
            </a:r>
            <a:r>
              <a:rPr lang="en-US" sz="2800" dirty="0" smtClean="0"/>
              <a:t>, now that there are choices to be </a:t>
            </a:r>
            <a:r>
              <a:rPr lang="en-US" sz="2800" dirty="0" smtClean="0"/>
              <a:t>made. </a:t>
            </a:r>
            <a:r>
              <a:rPr lang="en-US" sz="2800" dirty="0" smtClean="0"/>
              <a:t>   </a:t>
            </a:r>
          </a:p>
          <a:p>
            <a:pPr eaLnBrk="1" hangingPunct="1">
              <a:lnSpc>
                <a:spcPct val="90000"/>
              </a:lnSpc>
              <a:buClr>
                <a:srgbClr val="000000"/>
              </a:buClr>
            </a:pPr>
            <a:r>
              <a:rPr lang="en-US" sz="2800" b="1" dirty="0" smtClean="0"/>
              <a:t> </a:t>
            </a:r>
            <a:r>
              <a:rPr lang="en-US" sz="2800" b="1" dirty="0" smtClean="0"/>
              <a:t>Need to know: </a:t>
            </a:r>
          </a:p>
          <a:p>
            <a:pPr marL="971550" lvl="1" indent="-514350" eaLnBrk="1" hangingPunct="1">
              <a:lnSpc>
                <a:spcPct val="90000"/>
              </a:lnSpc>
              <a:buClr>
                <a:srgbClr val="000000"/>
              </a:buClr>
              <a:buAutoNum type="romanLcParenR"/>
            </a:pPr>
            <a:r>
              <a:rPr lang="en-US" b="1" dirty="0" smtClean="0"/>
              <a:t>who is poor or hungry and how to identify them? </a:t>
            </a:r>
          </a:p>
          <a:p>
            <a:pPr marL="971550" lvl="1" indent="-514350" eaLnBrk="1" hangingPunct="1">
              <a:lnSpc>
                <a:spcPct val="90000"/>
              </a:lnSpc>
              <a:buClr>
                <a:srgbClr val="000000"/>
              </a:buClr>
              <a:buAutoNum type="romanLcParenR"/>
            </a:pPr>
            <a:r>
              <a:rPr lang="en-US" b="1" dirty="0" smtClean="0"/>
              <a:t>what is best response to help them?</a:t>
            </a:r>
          </a:p>
          <a:p>
            <a:pPr eaLnBrk="1" hangingPunct="1">
              <a:lnSpc>
                <a:spcPct val="90000"/>
              </a:lnSpc>
              <a:buClr>
                <a:srgbClr val="000000"/>
              </a:buClr>
            </a:pPr>
            <a:r>
              <a:rPr lang="en-US" sz="2800" b="1" dirty="0" smtClean="0"/>
              <a:t>Emerging computational challenges /opportunities</a:t>
            </a:r>
            <a:r>
              <a:rPr lang="en-US" sz="2800" dirty="0" smtClean="0"/>
              <a:t>.</a:t>
            </a:r>
            <a:endParaRPr lang="en-US" sz="2800" b="1" dirty="0" smtClean="0"/>
          </a:p>
          <a:p>
            <a:pPr eaLnBrk="1" hangingPunct="1">
              <a:lnSpc>
                <a:spcPct val="90000"/>
              </a:lnSpc>
              <a:buClr>
                <a:srgbClr val="000000"/>
              </a:buClr>
            </a:pPr>
            <a:r>
              <a:rPr lang="en-US" sz="2800" b="1" dirty="0" smtClean="0"/>
              <a:t>4 brief examples follow.</a:t>
            </a:r>
            <a:endParaRPr lang="en-US" sz="2800" b="1" dirty="0"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p:cNvPicPr>
          <p:nvPr/>
        </p:nvPicPr>
        <p:blipFill>
          <a:blip r:embed="rId3"/>
          <a:srcRect/>
          <a:stretch>
            <a:fillRect/>
          </a:stretch>
        </p:blipFill>
        <p:spPr bwMode="auto">
          <a:xfrm>
            <a:off x="4495800" y="1676400"/>
            <a:ext cx="4648200" cy="5000625"/>
          </a:xfrm>
          <a:prstGeom prst="rect">
            <a:avLst/>
          </a:prstGeom>
          <a:noFill/>
          <a:ln w="12700">
            <a:noFill/>
            <a:prstDash val="solid"/>
            <a:miter lim="800000"/>
            <a:headEnd/>
            <a:tailEnd/>
          </a:ln>
          <a:effectLst/>
        </p:spPr>
      </p:pic>
      <p:pic>
        <p:nvPicPr>
          <p:cNvPr id="1027" name="Picture 5" descr="cu_logo_sml_150_ppt"/>
          <p:cNvPicPr>
            <a:picLocks noChangeAspect="1" noChangeArrowheads="1"/>
          </p:cNvPicPr>
          <p:nvPr/>
        </p:nvPicPr>
        <p:blipFill>
          <a:blip r:embed="rId4"/>
          <a:srcRect/>
          <a:stretch>
            <a:fillRect/>
          </a:stretch>
        </p:blipFill>
        <p:spPr bwMode="auto">
          <a:xfrm>
            <a:off x="0" y="0"/>
            <a:ext cx="9144000" cy="981075"/>
          </a:xfrm>
          <a:prstGeom prst="rect">
            <a:avLst/>
          </a:prstGeom>
          <a:noFill/>
          <a:ln w="9525">
            <a:noFill/>
            <a:miter lim="800000"/>
            <a:headEnd/>
            <a:tailEnd/>
          </a:ln>
        </p:spPr>
      </p:pic>
      <p:sp>
        <p:nvSpPr>
          <p:cNvPr id="1028" name="Rectangle 1"/>
          <p:cNvSpPr>
            <a:spLocks noGrp="1" noChangeArrowheads="1"/>
          </p:cNvSpPr>
          <p:nvPr>
            <p:ph type="title"/>
          </p:nvPr>
        </p:nvSpPr>
        <p:spPr>
          <a:xfrm>
            <a:off x="5029200" y="0"/>
            <a:ext cx="4114800" cy="838200"/>
          </a:xfrm>
        </p:spPr>
        <p:txBody>
          <a:bodyPr rIns="132080"/>
          <a:lstStyle/>
          <a:p>
            <a:pPr algn="r" eaLnBrk="1" hangingPunct="1"/>
            <a:r>
              <a:rPr lang="en-US" sz="3200" b="1" dirty="0" smtClean="0">
                <a:solidFill>
                  <a:schemeClr val="bg1"/>
                </a:solidFill>
              </a:rPr>
              <a:t>Poverty maps</a:t>
            </a:r>
            <a:endParaRPr lang="en-US" sz="3200" b="1" dirty="0" smtClean="0">
              <a:solidFill>
                <a:schemeClr val="bg1"/>
              </a:solidFill>
            </a:endParaRPr>
          </a:p>
        </p:txBody>
      </p:sp>
      <p:sp>
        <p:nvSpPr>
          <p:cNvPr id="1029" name="Rectangle 2"/>
          <p:cNvSpPr>
            <a:spLocks noGrp="1" noChangeArrowheads="1"/>
          </p:cNvSpPr>
          <p:nvPr>
            <p:ph idx="1"/>
          </p:nvPr>
        </p:nvSpPr>
        <p:spPr>
          <a:xfrm>
            <a:off x="0" y="1066800"/>
            <a:ext cx="8991600" cy="914400"/>
          </a:xfrm>
        </p:spPr>
        <p:txBody>
          <a:bodyPr rIns="132080"/>
          <a:lstStyle/>
          <a:p>
            <a:pPr algn="ctr" eaLnBrk="1" hangingPunct="1">
              <a:lnSpc>
                <a:spcPct val="90000"/>
              </a:lnSpc>
              <a:buClr>
                <a:srgbClr val="000000"/>
              </a:buClr>
              <a:buFont typeface="Arial" charset="0"/>
              <a:buNone/>
            </a:pPr>
            <a:r>
              <a:rPr lang="en-US" sz="2800" b="1" dirty="0" smtClean="0"/>
              <a:t>	</a:t>
            </a:r>
            <a:r>
              <a:rPr lang="en-US" sz="2800" b="1" dirty="0" smtClean="0"/>
              <a:t>Identifying </a:t>
            </a:r>
            <a:r>
              <a:rPr lang="en-US" sz="2800" b="1" dirty="0" smtClean="0"/>
              <a:t>the poor is the first essential step</a:t>
            </a:r>
          </a:p>
        </p:txBody>
      </p:sp>
      <p:sp>
        <p:nvSpPr>
          <p:cNvPr id="1030" name="TextBox 5"/>
          <p:cNvSpPr txBox="1">
            <a:spLocks noChangeArrowheads="1"/>
          </p:cNvSpPr>
          <p:nvPr/>
        </p:nvSpPr>
        <p:spPr bwMode="auto">
          <a:xfrm>
            <a:off x="0" y="1595021"/>
            <a:ext cx="4724400" cy="4893647"/>
          </a:xfrm>
          <a:prstGeom prst="rect">
            <a:avLst/>
          </a:prstGeom>
          <a:noFill/>
          <a:ln w="9525">
            <a:noFill/>
            <a:miter lim="800000"/>
            <a:headEnd/>
            <a:tailEnd/>
          </a:ln>
        </p:spPr>
        <p:txBody>
          <a:bodyPr wrap="square">
            <a:spAutoFit/>
          </a:bodyPr>
          <a:lstStyle/>
          <a:p>
            <a:r>
              <a:rPr lang="en-US" b="1" u="sng" dirty="0" smtClean="0">
                <a:latin typeface="Calibri" pitchFamily="34" charset="0"/>
              </a:rPr>
              <a:t>Poverty maps:</a:t>
            </a:r>
          </a:p>
          <a:p>
            <a:pPr>
              <a:buFont typeface="Arial" charset="0"/>
              <a:buChar char="•"/>
            </a:pPr>
            <a:endParaRPr lang="en-US" b="1" dirty="0" smtClean="0">
              <a:latin typeface="Calibri" pitchFamily="34" charset="0"/>
            </a:endParaRPr>
          </a:p>
          <a:p>
            <a:pPr>
              <a:buFontTx/>
              <a:buChar char="-"/>
            </a:pPr>
            <a:r>
              <a:rPr lang="en-US" dirty="0" smtClean="0">
                <a:latin typeface="Calibri" pitchFamily="34" charset="0"/>
              </a:rPr>
              <a:t> Use </a:t>
            </a:r>
            <a:r>
              <a:rPr lang="en-US" dirty="0" smtClean="0">
                <a:latin typeface="Calibri" pitchFamily="34" charset="0"/>
              </a:rPr>
              <a:t>multiple data </a:t>
            </a:r>
            <a:r>
              <a:rPr lang="en-US" dirty="0" smtClean="0">
                <a:latin typeface="Calibri" pitchFamily="34" charset="0"/>
              </a:rPr>
              <a:t>sets to </a:t>
            </a:r>
            <a:r>
              <a:rPr lang="en-US" dirty="0" smtClean="0">
                <a:latin typeface="Calibri" pitchFamily="34" charset="0"/>
              </a:rPr>
              <a:t>estimate and map </a:t>
            </a:r>
            <a:r>
              <a:rPr lang="en-US" dirty="0" smtClean="0">
                <a:latin typeface="Calibri" pitchFamily="34" charset="0"/>
              </a:rPr>
              <a:t>poverty </a:t>
            </a:r>
            <a:r>
              <a:rPr lang="en-US" dirty="0" smtClean="0">
                <a:latin typeface="Calibri" pitchFamily="34" charset="0"/>
              </a:rPr>
              <a:t>patterns </a:t>
            </a:r>
            <a:r>
              <a:rPr lang="en-US" dirty="0" smtClean="0">
                <a:latin typeface="Calibri" pitchFamily="34" charset="0"/>
              </a:rPr>
              <a:t>not directly measured.</a:t>
            </a:r>
          </a:p>
          <a:p>
            <a:pPr>
              <a:buFontTx/>
              <a:buChar char="-"/>
            </a:pPr>
            <a:r>
              <a:rPr lang="en-US" dirty="0" smtClean="0">
                <a:latin typeface="Calibri" pitchFamily="34" charset="0"/>
              </a:rPr>
              <a:t> </a:t>
            </a:r>
            <a:r>
              <a:rPr lang="en-US" dirty="0" smtClean="0">
                <a:latin typeface="Calibri" pitchFamily="34" charset="0"/>
              </a:rPr>
              <a:t>Machine </a:t>
            </a:r>
            <a:r>
              <a:rPr lang="en-US" dirty="0" smtClean="0">
                <a:latin typeface="Calibri" pitchFamily="34" charset="0"/>
              </a:rPr>
              <a:t>learning and related methods can </a:t>
            </a:r>
            <a:r>
              <a:rPr lang="en-US" dirty="0" smtClean="0">
                <a:latin typeface="Calibri" pitchFamily="34" charset="0"/>
              </a:rPr>
              <a:t>permit more efficient use of </a:t>
            </a:r>
            <a:r>
              <a:rPr lang="en-US" dirty="0" smtClean="0">
                <a:latin typeface="Calibri" pitchFamily="34" charset="0"/>
              </a:rPr>
              <a:t>data </a:t>
            </a:r>
            <a:r>
              <a:rPr lang="en-US" dirty="0" smtClean="0">
                <a:latin typeface="Calibri" pitchFamily="34" charset="0"/>
              </a:rPr>
              <a:t>from </a:t>
            </a:r>
            <a:r>
              <a:rPr lang="en-US" dirty="0" smtClean="0">
                <a:latin typeface="Calibri" pitchFamily="34" charset="0"/>
              </a:rPr>
              <a:t>varied sources. </a:t>
            </a:r>
          </a:p>
          <a:p>
            <a:pPr>
              <a:buFontTx/>
              <a:buChar char="-"/>
            </a:pPr>
            <a:endParaRPr lang="en-US" dirty="0">
              <a:latin typeface="Calibri" pitchFamily="34" charset="0"/>
            </a:endParaRPr>
          </a:p>
          <a:p>
            <a:r>
              <a:rPr lang="en-US" dirty="0" smtClean="0">
                <a:latin typeface="Calibri" pitchFamily="34" charset="0"/>
              </a:rPr>
              <a:t>New collaboration </a:t>
            </a:r>
            <a:r>
              <a:rPr lang="en-US" dirty="0" smtClean="0">
                <a:latin typeface="Calibri" pitchFamily="34" charset="0"/>
              </a:rPr>
              <a:t>between Cornell economists and computer scientists</a:t>
            </a:r>
          </a:p>
          <a:p>
            <a:pPr>
              <a:buFontTx/>
              <a:buChar char="-"/>
            </a:pPr>
            <a:endParaRPr lang="en-US" dirty="0">
              <a:latin typeface="Calibri" pitchFamily="34" charset="0"/>
            </a:endParaRPr>
          </a:p>
          <a:p>
            <a:r>
              <a:rPr lang="en-US" dirty="0" smtClean="0">
                <a:latin typeface="Calibri" pitchFamily="34" charset="0"/>
              </a:rPr>
              <a:t>Example: 2002 Uganda poverty map </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5" descr="cu_logo_sml_150_ppt"/>
          <p:cNvPicPr>
            <a:picLocks noChangeAspect="1" noChangeArrowheads="1"/>
          </p:cNvPicPr>
          <p:nvPr/>
        </p:nvPicPr>
        <p:blipFill>
          <a:blip r:embed="rId3"/>
          <a:srcRect/>
          <a:stretch>
            <a:fillRect/>
          </a:stretch>
        </p:blipFill>
        <p:spPr bwMode="auto">
          <a:xfrm>
            <a:off x="0" y="0"/>
            <a:ext cx="9144000" cy="981075"/>
          </a:xfrm>
          <a:prstGeom prst="rect">
            <a:avLst/>
          </a:prstGeom>
          <a:noFill/>
          <a:ln w="9525">
            <a:noFill/>
            <a:miter lim="800000"/>
            <a:headEnd/>
            <a:tailEnd/>
          </a:ln>
        </p:spPr>
      </p:pic>
      <p:sp>
        <p:nvSpPr>
          <p:cNvPr id="1028" name="Rectangle 1"/>
          <p:cNvSpPr>
            <a:spLocks noGrp="1" noChangeArrowheads="1"/>
          </p:cNvSpPr>
          <p:nvPr>
            <p:ph type="title"/>
          </p:nvPr>
        </p:nvSpPr>
        <p:spPr>
          <a:xfrm>
            <a:off x="5029200" y="0"/>
            <a:ext cx="4114800" cy="838200"/>
          </a:xfrm>
        </p:spPr>
        <p:txBody>
          <a:bodyPr rIns="132080"/>
          <a:lstStyle/>
          <a:p>
            <a:pPr algn="r" eaLnBrk="1" hangingPunct="1"/>
            <a:r>
              <a:rPr lang="en-US" sz="3200" b="1" dirty="0" smtClean="0">
                <a:solidFill>
                  <a:schemeClr val="bg1"/>
                </a:solidFill>
              </a:rPr>
              <a:t>Targeting maps</a:t>
            </a:r>
            <a:endParaRPr lang="en-US" sz="3200" b="1" dirty="0" smtClean="0">
              <a:solidFill>
                <a:schemeClr val="bg1"/>
              </a:solidFill>
            </a:endParaRPr>
          </a:p>
        </p:txBody>
      </p:sp>
      <p:sp>
        <p:nvSpPr>
          <p:cNvPr id="1029" name="Rectangle 2"/>
          <p:cNvSpPr>
            <a:spLocks noGrp="1" noChangeArrowheads="1"/>
          </p:cNvSpPr>
          <p:nvPr>
            <p:ph idx="1"/>
          </p:nvPr>
        </p:nvSpPr>
        <p:spPr>
          <a:xfrm>
            <a:off x="0" y="1066800"/>
            <a:ext cx="8991600" cy="914400"/>
          </a:xfrm>
        </p:spPr>
        <p:txBody>
          <a:bodyPr rIns="132080"/>
          <a:lstStyle/>
          <a:p>
            <a:pPr algn="ctr" eaLnBrk="1" hangingPunct="1">
              <a:lnSpc>
                <a:spcPct val="90000"/>
              </a:lnSpc>
              <a:buClr>
                <a:srgbClr val="000000"/>
              </a:buClr>
              <a:buFont typeface="Arial" charset="0"/>
              <a:buNone/>
            </a:pPr>
            <a:r>
              <a:rPr lang="en-US" sz="2800" b="1" dirty="0" smtClean="0"/>
              <a:t>	Targeting the best response </a:t>
            </a:r>
            <a:r>
              <a:rPr lang="en-US" sz="2800" b="1" dirty="0" smtClean="0"/>
              <a:t>to reduce poverty</a:t>
            </a:r>
            <a:endParaRPr lang="en-US" sz="2800" b="1" dirty="0" smtClean="0"/>
          </a:p>
        </p:txBody>
      </p:sp>
      <p:sp>
        <p:nvSpPr>
          <p:cNvPr id="1030" name="TextBox 5"/>
          <p:cNvSpPr txBox="1">
            <a:spLocks noChangeArrowheads="1"/>
          </p:cNvSpPr>
          <p:nvPr/>
        </p:nvSpPr>
        <p:spPr bwMode="auto">
          <a:xfrm>
            <a:off x="0" y="1595021"/>
            <a:ext cx="4724400" cy="5262979"/>
          </a:xfrm>
          <a:prstGeom prst="rect">
            <a:avLst/>
          </a:prstGeom>
          <a:noFill/>
          <a:ln w="9525">
            <a:noFill/>
            <a:miter lim="800000"/>
            <a:headEnd/>
            <a:tailEnd/>
          </a:ln>
        </p:spPr>
        <p:txBody>
          <a:bodyPr wrap="square">
            <a:spAutoFit/>
          </a:bodyPr>
          <a:lstStyle/>
          <a:p>
            <a:r>
              <a:rPr lang="en-US" b="1" u="sng" dirty="0" smtClean="0">
                <a:latin typeface="Calibri" pitchFamily="34" charset="0"/>
              </a:rPr>
              <a:t>Targeting maps:</a:t>
            </a:r>
          </a:p>
          <a:p>
            <a:pPr>
              <a:buFont typeface="Arial" charset="0"/>
              <a:buChar char="•"/>
            </a:pPr>
            <a:endParaRPr lang="en-US" b="1" dirty="0" smtClean="0">
              <a:latin typeface="Calibri" pitchFamily="34" charset="0"/>
            </a:endParaRPr>
          </a:p>
          <a:p>
            <a:pPr>
              <a:buFontTx/>
              <a:buChar char="-"/>
            </a:pPr>
            <a:r>
              <a:rPr lang="en-US" dirty="0" smtClean="0">
                <a:latin typeface="Calibri" pitchFamily="34" charset="0"/>
              </a:rPr>
              <a:t>  Machine learning </a:t>
            </a:r>
            <a:r>
              <a:rPr lang="en-US" dirty="0" smtClean="0">
                <a:latin typeface="Calibri" pitchFamily="34" charset="0"/>
              </a:rPr>
              <a:t>methods enable </a:t>
            </a:r>
            <a:r>
              <a:rPr lang="en-US" dirty="0" smtClean="0">
                <a:latin typeface="Calibri" pitchFamily="34" charset="0"/>
              </a:rPr>
              <a:t>more efficient estimation of spatially explicit, </a:t>
            </a:r>
            <a:r>
              <a:rPr lang="en-US" dirty="0" smtClean="0">
                <a:latin typeface="Calibri" pitchFamily="34" charset="0"/>
              </a:rPr>
              <a:t>time-varying </a:t>
            </a:r>
            <a:r>
              <a:rPr lang="en-US" dirty="0" smtClean="0">
                <a:latin typeface="Calibri" pitchFamily="34" charset="0"/>
              </a:rPr>
              <a:t>returns to different </a:t>
            </a:r>
            <a:r>
              <a:rPr lang="en-US" dirty="0" smtClean="0">
                <a:latin typeface="Calibri" pitchFamily="34" charset="0"/>
              </a:rPr>
              <a:t>interventions, tapping multiple data sources. </a:t>
            </a:r>
            <a:endParaRPr lang="en-US" dirty="0" smtClean="0">
              <a:latin typeface="Calibri" pitchFamily="34" charset="0"/>
            </a:endParaRPr>
          </a:p>
          <a:p>
            <a:pPr>
              <a:buFontTx/>
              <a:buChar char="-"/>
            </a:pPr>
            <a:endParaRPr lang="en-US" dirty="0" smtClean="0">
              <a:latin typeface="Calibri" pitchFamily="34" charset="0"/>
            </a:endParaRPr>
          </a:p>
          <a:p>
            <a:pPr>
              <a:buFontTx/>
              <a:buChar char="-"/>
            </a:pPr>
            <a:endParaRPr lang="en-US" dirty="0" smtClean="0">
              <a:latin typeface="Calibri" pitchFamily="34" charset="0"/>
            </a:endParaRPr>
          </a:p>
          <a:p>
            <a:r>
              <a:rPr lang="en-US" dirty="0" smtClean="0">
                <a:latin typeface="Calibri" pitchFamily="34" charset="0"/>
              </a:rPr>
              <a:t>Nascent collaboration </a:t>
            </a:r>
            <a:r>
              <a:rPr lang="en-US" dirty="0" smtClean="0">
                <a:latin typeface="Calibri" pitchFamily="34" charset="0"/>
              </a:rPr>
              <a:t>between Cornell economists and computer scientists</a:t>
            </a:r>
          </a:p>
          <a:p>
            <a:pPr>
              <a:buFontTx/>
              <a:buChar char="-"/>
            </a:pPr>
            <a:endParaRPr lang="en-US" dirty="0">
              <a:latin typeface="Calibri" pitchFamily="34" charset="0"/>
            </a:endParaRPr>
          </a:p>
          <a:p>
            <a:r>
              <a:rPr lang="en-US" dirty="0" smtClean="0">
                <a:latin typeface="Calibri" pitchFamily="34" charset="0"/>
              </a:rPr>
              <a:t>Example: Uganda targeting map </a:t>
            </a:r>
          </a:p>
        </p:txBody>
      </p:sp>
      <p:pic>
        <p:nvPicPr>
          <p:cNvPr id="34818" name="Picture 2"/>
          <p:cNvPicPr>
            <a:picLocks noChangeAspect="1"/>
          </p:cNvPicPr>
          <p:nvPr/>
        </p:nvPicPr>
        <p:blipFill>
          <a:blip r:embed="rId4"/>
          <a:srcRect/>
          <a:stretch>
            <a:fillRect/>
          </a:stretch>
        </p:blipFill>
        <p:spPr bwMode="auto">
          <a:xfrm>
            <a:off x="4724400" y="1523999"/>
            <a:ext cx="4038600" cy="5227705"/>
          </a:xfrm>
          <a:prstGeom prst="rect">
            <a:avLst/>
          </a:prstGeom>
          <a:noFill/>
          <a:ln w="12700">
            <a:noFill/>
            <a:prstDash val="solid"/>
            <a:miter lim="800000"/>
            <a:headEnd/>
            <a:tailEnd/>
          </a:ln>
          <a:effec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cu_logo_sml_150_ppt"/>
          <p:cNvPicPr>
            <a:picLocks noChangeAspect="1" noChangeArrowheads="1"/>
          </p:cNvPicPr>
          <p:nvPr/>
        </p:nvPicPr>
        <p:blipFill>
          <a:blip r:embed="rId3"/>
          <a:srcRect/>
          <a:stretch>
            <a:fillRect/>
          </a:stretch>
        </p:blipFill>
        <p:spPr bwMode="auto">
          <a:xfrm>
            <a:off x="0" y="0"/>
            <a:ext cx="9144000" cy="981075"/>
          </a:xfrm>
          <a:prstGeom prst="rect">
            <a:avLst/>
          </a:prstGeom>
          <a:noFill/>
          <a:ln w="9525">
            <a:noFill/>
            <a:miter lim="800000"/>
            <a:headEnd/>
            <a:tailEnd/>
          </a:ln>
        </p:spPr>
      </p:pic>
      <p:sp>
        <p:nvSpPr>
          <p:cNvPr id="5123" name="Rectangle 1"/>
          <p:cNvSpPr>
            <a:spLocks noGrp="1" noChangeArrowheads="1"/>
          </p:cNvSpPr>
          <p:nvPr>
            <p:ph type="title"/>
          </p:nvPr>
        </p:nvSpPr>
        <p:spPr>
          <a:xfrm>
            <a:off x="304800" y="990600"/>
            <a:ext cx="8229600" cy="685800"/>
          </a:xfrm>
        </p:spPr>
        <p:txBody>
          <a:bodyPr rIns="132080"/>
          <a:lstStyle/>
          <a:p>
            <a:pPr algn="l" eaLnBrk="1" hangingPunct="1"/>
            <a:r>
              <a:rPr lang="en-US" sz="3200" b="1" dirty="0" smtClean="0"/>
              <a:t>Which response to address food insecurity? </a:t>
            </a:r>
          </a:p>
        </p:txBody>
      </p:sp>
      <p:sp>
        <p:nvSpPr>
          <p:cNvPr id="5124" name="Rectangle 2"/>
          <p:cNvSpPr>
            <a:spLocks noGrp="1" noChangeArrowheads="1"/>
          </p:cNvSpPr>
          <p:nvPr>
            <p:ph idx="1"/>
          </p:nvPr>
        </p:nvSpPr>
        <p:spPr>
          <a:xfrm>
            <a:off x="0" y="1524000"/>
            <a:ext cx="5562600" cy="5105400"/>
          </a:xfrm>
        </p:spPr>
        <p:txBody>
          <a:bodyPr rIns="132080"/>
          <a:lstStyle/>
          <a:p>
            <a:pPr marL="0" indent="0" eaLnBrk="1" hangingPunct="1">
              <a:lnSpc>
                <a:spcPct val="80000"/>
              </a:lnSpc>
              <a:buClr>
                <a:srgbClr val="000000"/>
              </a:buClr>
              <a:buFont typeface="Arial" charset="0"/>
              <a:buNone/>
            </a:pPr>
            <a:endParaRPr lang="en-US" sz="2400" dirty="0" smtClean="0"/>
          </a:p>
          <a:p>
            <a:pPr marL="0" indent="0" eaLnBrk="1" hangingPunct="1">
              <a:lnSpc>
                <a:spcPct val="80000"/>
              </a:lnSpc>
              <a:buClr>
                <a:srgbClr val="000000"/>
              </a:buClr>
              <a:buNone/>
            </a:pPr>
            <a:r>
              <a:rPr lang="en-US" sz="2400" b="1" dirty="0" smtClean="0"/>
              <a:t>Market </a:t>
            </a:r>
            <a:r>
              <a:rPr lang="en-US" sz="2400" b="1" dirty="0" smtClean="0"/>
              <a:t>information for food insecurity </a:t>
            </a:r>
            <a:r>
              <a:rPr lang="en-US" sz="2400" b="1" u="sng" dirty="0" smtClean="0"/>
              <a:t>response analysis (MIFIRA</a:t>
            </a:r>
            <a:r>
              <a:rPr lang="en-US" sz="2400" b="1" u="sng" dirty="0" smtClean="0"/>
              <a:t>):  </a:t>
            </a:r>
          </a:p>
          <a:p>
            <a:pPr marL="0" indent="0" eaLnBrk="1" hangingPunct="1">
              <a:lnSpc>
                <a:spcPct val="80000"/>
              </a:lnSpc>
              <a:buClr>
                <a:srgbClr val="000000"/>
              </a:buClr>
              <a:buNone/>
            </a:pPr>
            <a:r>
              <a:rPr lang="en-US" sz="2400" dirty="0" smtClean="0"/>
              <a:t>Decision </a:t>
            </a:r>
            <a:r>
              <a:rPr lang="en-US" sz="2400" dirty="0" smtClean="0"/>
              <a:t>support tool for humanitarian agencies </a:t>
            </a:r>
            <a:r>
              <a:rPr lang="en-US" sz="2400" dirty="0" smtClean="0"/>
              <a:t> - in a given food emergency, do they distribute food or cash? If food, where to procure? Data </a:t>
            </a:r>
            <a:r>
              <a:rPr lang="en-US" sz="2400" dirty="0" smtClean="0"/>
              <a:t>mining and artificial intelligence </a:t>
            </a:r>
            <a:r>
              <a:rPr lang="en-US" sz="2400" dirty="0" smtClean="0"/>
              <a:t>tools can help a lot. </a:t>
            </a:r>
            <a:endParaRPr lang="en-US" sz="2400" dirty="0" smtClean="0"/>
          </a:p>
          <a:p>
            <a:pPr marL="0" indent="0" eaLnBrk="1" hangingPunct="1">
              <a:lnSpc>
                <a:spcPct val="80000"/>
              </a:lnSpc>
              <a:buClr>
                <a:srgbClr val="000000"/>
              </a:buClr>
              <a:buNone/>
            </a:pPr>
            <a:endParaRPr lang="en-US" sz="2400" b="1" dirty="0" smtClean="0"/>
          </a:p>
          <a:p>
            <a:pPr marL="0" indent="0" eaLnBrk="1" hangingPunct="1">
              <a:lnSpc>
                <a:spcPct val="80000"/>
              </a:lnSpc>
              <a:buClr>
                <a:srgbClr val="000000"/>
              </a:buClr>
              <a:buNone/>
            </a:pPr>
            <a:r>
              <a:rPr lang="en-US" sz="2400" dirty="0" smtClean="0"/>
              <a:t>Nascent c</a:t>
            </a:r>
            <a:r>
              <a:rPr lang="en-US" sz="2400" dirty="0" smtClean="0"/>
              <a:t>ollaboration </a:t>
            </a:r>
            <a:r>
              <a:rPr lang="en-US" sz="2400" dirty="0" smtClean="0"/>
              <a:t>between </a:t>
            </a:r>
            <a:r>
              <a:rPr lang="en-US" sz="2400" dirty="0" smtClean="0"/>
              <a:t>Univ. of Rochester computer scientists, Cornell economists, international </a:t>
            </a:r>
            <a:r>
              <a:rPr lang="en-US" sz="2400" dirty="0" smtClean="0"/>
              <a:t>NGOs (CARE, Catholic Relief Services) and World Food Program.</a:t>
            </a:r>
          </a:p>
        </p:txBody>
      </p:sp>
      <p:sp>
        <p:nvSpPr>
          <p:cNvPr id="5125" name="Rectangle 1"/>
          <p:cNvSpPr txBox="1">
            <a:spLocks noChangeArrowheads="1"/>
          </p:cNvSpPr>
          <p:nvPr/>
        </p:nvSpPr>
        <p:spPr bwMode="auto">
          <a:xfrm>
            <a:off x="5029200" y="0"/>
            <a:ext cx="4114800" cy="838200"/>
          </a:xfrm>
          <a:prstGeom prst="rect">
            <a:avLst/>
          </a:prstGeom>
          <a:noFill/>
          <a:ln w="9525">
            <a:noFill/>
            <a:miter lim="800000"/>
            <a:headEnd/>
            <a:tailEnd/>
          </a:ln>
        </p:spPr>
        <p:txBody>
          <a:bodyPr rIns="132080" anchor="ctr"/>
          <a:lstStyle/>
          <a:p>
            <a:pPr algn="r"/>
            <a:r>
              <a:rPr lang="en-US" sz="3200" b="1" dirty="0" smtClean="0">
                <a:solidFill>
                  <a:schemeClr val="bg1"/>
                </a:solidFill>
                <a:latin typeface="Calibri" pitchFamily="34" charset="0"/>
              </a:rPr>
              <a:t>Response analysis</a:t>
            </a:r>
            <a:endParaRPr lang="en-US" sz="3200" b="1" dirty="0">
              <a:solidFill>
                <a:schemeClr val="bg1"/>
              </a:solidFill>
              <a:latin typeface="Calibri" pitchFamily="34" charset="0"/>
            </a:endParaRPr>
          </a:p>
        </p:txBody>
      </p:sp>
      <p:pic>
        <p:nvPicPr>
          <p:cNvPr id="5126" name="Picture 4" descr="BoranWoman&amp;Child@DiribGombo.JPG"/>
          <p:cNvPicPr>
            <a:picLocks noChangeAspect="1"/>
          </p:cNvPicPr>
          <p:nvPr/>
        </p:nvPicPr>
        <p:blipFill>
          <a:blip r:embed="rId4"/>
          <a:srcRect/>
          <a:stretch>
            <a:fillRect/>
          </a:stretch>
        </p:blipFill>
        <p:spPr bwMode="auto">
          <a:xfrm>
            <a:off x="5391150" y="1828800"/>
            <a:ext cx="3600450" cy="4800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cu_logo_sml_150_ppt"/>
          <p:cNvPicPr>
            <a:picLocks noChangeAspect="1" noChangeArrowheads="1"/>
          </p:cNvPicPr>
          <p:nvPr/>
        </p:nvPicPr>
        <p:blipFill>
          <a:blip r:embed="rId3"/>
          <a:srcRect/>
          <a:stretch>
            <a:fillRect/>
          </a:stretch>
        </p:blipFill>
        <p:spPr bwMode="auto">
          <a:xfrm>
            <a:off x="0" y="0"/>
            <a:ext cx="9144000" cy="981075"/>
          </a:xfrm>
          <a:prstGeom prst="rect">
            <a:avLst/>
          </a:prstGeom>
          <a:noFill/>
          <a:ln w="9525">
            <a:noFill/>
            <a:miter lim="800000"/>
            <a:headEnd/>
            <a:tailEnd/>
          </a:ln>
        </p:spPr>
      </p:pic>
      <p:sp>
        <p:nvSpPr>
          <p:cNvPr id="5123" name="Rectangle 1"/>
          <p:cNvSpPr>
            <a:spLocks noGrp="1" noChangeArrowheads="1"/>
          </p:cNvSpPr>
          <p:nvPr>
            <p:ph type="title"/>
          </p:nvPr>
        </p:nvSpPr>
        <p:spPr>
          <a:xfrm>
            <a:off x="304800" y="990600"/>
            <a:ext cx="8229600" cy="685800"/>
          </a:xfrm>
        </p:spPr>
        <p:txBody>
          <a:bodyPr rIns="132080"/>
          <a:lstStyle/>
          <a:p>
            <a:pPr algn="l" eaLnBrk="1" hangingPunct="1"/>
            <a:r>
              <a:rPr lang="en-US" sz="3200" b="1" dirty="0" smtClean="0"/>
              <a:t>How to protect pastoral lives and livelihoods? </a:t>
            </a:r>
          </a:p>
        </p:txBody>
      </p:sp>
      <p:sp>
        <p:nvSpPr>
          <p:cNvPr id="5124" name="Rectangle 2"/>
          <p:cNvSpPr>
            <a:spLocks noGrp="1" noChangeArrowheads="1"/>
          </p:cNvSpPr>
          <p:nvPr>
            <p:ph idx="1"/>
          </p:nvPr>
        </p:nvSpPr>
        <p:spPr>
          <a:xfrm>
            <a:off x="0" y="1524000"/>
            <a:ext cx="4953000" cy="5105400"/>
          </a:xfrm>
        </p:spPr>
        <p:txBody>
          <a:bodyPr rIns="132080"/>
          <a:lstStyle/>
          <a:p>
            <a:pPr marL="0" indent="0" eaLnBrk="1" hangingPunct="1">
              <a:lnSpc>
                <a:spcPct val="80000"/>
              </a:lnSpc>
              <a:buClr>
                <a:srgbClr val="000000"/>
              </a:buClr>
              <a:buNone/>
            </a:pPr>
            <a:endParaRPr lang="en-US" sz="2400" dirty="0" smtClean="0"/>
          </a:p>
          <a:p>
            <a:pPr marL="0" indent="0" eaLnBrk="1" hangingPunct="1">
              <a:lnSpc>
                <a:spcPct val="80000"/>
              </a:lnSpc>
              <a:buClr>
                <a:srgbClr val="000000"/>
              </a:buClr>
              <a:buNone/>
            </a:pPr>
            <a:r>
              <a:rPr lang="en-US" sz="2400" dirty="0" smtClean="0"/>
              <a:t>How to r</a:t>
            </a:r>
            <a:r>
              <a:rPr lang="en-US" sz="2400" dirty="0" smtClean="0"/>
              <a:t>einforce </a:t>
            </a:r>
            <a:r>
              <a:rPr lang="en-US" sz="2400" dirty="0" smtClean="0"/>
              <a:t>adaptive </a:t>
            </a:r>
            <a:r>
              <a:rPr lang="en-US" sz="2400" dirty="0" smtClean="0"/>
              <a:t>migration among poor east African pastoralists so as to avoid catastrophic herd collapse?  Need to understand </a:t>
            </a:r>
            <a:r>
              <a:rPr lang="en-US" sz="2400" dirty="0" smtClean="0"/>
              <a:t>herder behavior.  But s</a:t>
            </a:r>
            <a:r>
              <a:rPr lang="en-US" sz="2400" dirty="0" smtClean="0"/>
              <a:t>tructural </a:t>
            </a:r>
            <a:r>
              <a:rPr lang="en-US" sz="2400" dirty="0" smtClean="0"/>
              <a:t>estimation of </a:t>
            </a:r>
            <a:r>
              <a:rPr lang="en-US" sz="2400" dirty="0" err="1" smtClean="0"/>
              <a:t>spatio</a:t>
            </a:r>
            <a:r>
              <a:rPr lang="en-US" sz="2400" dirty="0" smtClean="0"/>
              <a:t>-temporally explicit </a:t>
            </a:r>
            <a:r>
              <a:rPr lang="en-US" sz="2400" dirty="0" smtClean="0"/>
              <a:t> pastoralist </a:t>
            </a:r>
            <a:r>
              <a:rPr lang="en-US" sz="2400" dirty="0" smtClean="0"/>
              <a:t>migration behavior </a:t>
            </a:r>
            <a:r>
              <a:rPr lang="en-US" sz="2400" dirty="0" smtClean="0"/>
              <a:t>infeasible using traditional econometric methods.  Machine learning methods show considerable promise. </a:t>
            </a:r>
            <a:endParaRPr lang="en-US" sz="2400" dirty="0" smtClean="0"/>
          </a:p>
          <a:p>
            <a:pPr marL="0" indent="0" eaLnBrk="1" hangingPunct="1">
              <a:lnSpc>
                <a:spcPct val="80000"/>
              </a:lnSpc>
              <a:buClr>
                <a:srgbClr val="000000"/>
              </a:buClr>
              <a:buNone/>
            </a:pPr>
            <a:endParaRPr lang="en-US" sz="2400" dirty="0" smtClean="0"/>
          </a:p>
          <a:p>
            <a:pPr marL="0" indent="0" eaLnBrk="1" hangingPunct="1">
              <a:lnSpc>
                <a:spcPct val="80000"/>
              </a:lnSpc>
              <a:buClr>
                <a:srgbClr val="000000"/>
              </a:buClr>
              <a:buNone/>
            </a:pPr>
            <a:r>
              <a:rPr lang="en-US" sz="2400" dirty="0" smtClean="0"/>
              <a:t>Ongoing c</a:t>
            </a:r>
            <a:r>
              <a:rPr lang="en-US" sz="2400" dirty="0" smtClean="0"/>
              <a:t>ollaboration </a:t>
            </a:r>
            <a:r>
              <a:rPr lang="en-US" sz="2400" dirty="0" smtClean="0"/>
              <a:t>between Cornell economists and computer </a:t>
            </a:r>
            <a:r>
              <a:rPr lang="en-US" sz="2400" dirty="0" smtClean="0"/>
              <a:t>scientists.  </a:t>
            </a:r>
            <a:endParaRPr lang="en-US" sz="2400" dirty="0" smtClean="0"/>
          </a:p>
        </p:txBody>
      </p:sp>
      <p:sp>
        <p:nvSpPr>
          <p:cNvPr id="5125" name="Rectangle 1"/>
          <p:cNvSpPr txBox="1">
            <a:spLocks noChangeArrowheads="1"/>
          </p:cNvSpPr>
          <p:nvPr/>
        </p:nvSpPr>
        <p:spPr bwMode="auto">
          <a:xfrm>
            <a:off x="5029200" y="0"/>
            <a:ext cx="4114800" cy="838200"/>
          </a:xfrm>
          <a:prstGeom prst="rect">
            <a:avLst/>
          </a:prstGeom>
          <a:noFill/>
          <a:ln w="9525">
            <a:noFill/>
            <a:miter lim="800000"/>
            <a:headEnd/>
            <a:tailEnd/>
          </a:ln>
        </p:spPr>
        <p:txBody>
          <a:bodyPr rIns="132080" anchor="ctr"/>
          <a:lstStyle/>
          <a:p>
            <a:pPr algn="r"/>
            <a:r>
              <a:rPr lang="en-US" sz="3200" b="1" dirty="0" smtClean="0">
                <a:solidFill>
                  <a:schemeClr val="bg1"/>
                </a:solidFill>
                <a:latin typeface="Calibri" pitchFamily="34" charset="0"/>
              </a:rPr>
              <a:t>Enhancing adaptation</a:t>
            </a:r>
            <a:endParaRPr lang="en-US" sz="3200" b="1" dirty="0">
              <a:solidFill>
                <a:schemeClr val="bg1"/>
              </a:solidFill>
              <a:latin typeface="Calibri" pitchFamily="34" charset="0"/>
            </a:endParaRPr>
          </a:p>
        </p:txBody>
      </p:sp>
      <p:pic>
        <p:nvPicPr>
          <p:cNvPr id="7" name="Picture 6" descr="camelloading.jpg"/>
          <p:cNvPicPr>
            <a:picLocks noChangeAspect="1"/>
          </p:cNvPicPr>
          <p:nvPr/>
        </p:nvPicPr>
        <p:blipFill>
          <a:blip r:embed="rId4"/>
          <a:srcRect l="41197" t="1044"/>
          <a:stretch>
            <a:fillRect/>
          </a:stretch>
        </p:blipFill>
        <p:spPr>
          <a:xfrm>
            <a:off x="4876800" y="1752600"/>
            <a:ext cx="4072128" cy="4620768"/>
          </a:xfrm>
          <a:prstGeom prst="rect">
            <a:avLst/>
          </a:prstGeo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0" y="3352800"/>
            <a:ext cx="4648200" cy="533400"/>
          </a:xfrm>
        </p:spPr>
        <p:txBody>
          <a:bodyPr rIns="132080"/>
          <a:lstStyle/>
          <a:p>
            <a:pPr algn="l" eaLnBrk="1" hangingPunct="1"/>
            <a:r>
              <a:rPr lang="en-US" sz="2800" dirty="0" smtClean="0"/>
              <a:t>There </a:t>
            </a:r>
            <a:r>
              <a:rPr lang="en-US" sz="2800" dirty="0" smtClean="0"/>
              <a:t>is considerable demand </a:t>
            </a:r>
            <a:r>
              <a:rPr lang="en-US" sz="2800" dirty="0" smtClean="0"/>
              <a:t>among donors, </a:t>
            </a:r>
            <a:r>
              <a:rPr lang="en-US" sz="2800" dirty="0" smtClean="0"/>
              <a:t>international humanitarian organizations for </a:t>
            </a:r>
            <a:r>
              <a:rPr lang="en-US" sz="2800" b="1" dirty="0" smtClean="0"/>
              <a:t>effective decision support tools</a:t>
            </a:r>
            <a:r>
              <a:rPr lang="en-US" sz="2800" dirty="0" smtClean="0"/>
              <a:t> to help them make better use of </a:t>
            </a:r>
            <a:r>
              <a:rPr lang="en-US" sz="2800" b="1" dirty="0" smtClean="0"/>
              <a:t>newfound flexibility </a:t>
            </a:r>
            <a:r>
              <a:rPr lang="en-US" sz="2800" dirty="0" smtClean="0"/>
              <a:t>in aiding </a:t>
            </a:r>
            <a:r>
              <a:rPr lang="en-US" sz="2800" b="1" dirty="0" smtClean="0"/>
              <a:t>hunger and poverty reduction. </a:t>
            </a: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b="1" dirty="0" smtClean="0"/>
              <a:t>Thank you for your interest.</a:t>
            </a:r>
            <a:endParaRPr lang="en-US" sz="2800" b="1" dirty="0" smtClean="0"/>
          </a:p>
        </p:txBody>
      </p:sp>
      <p:pic>
        <p:nvPicPr>
          <p:cNvPr id="10243" name="Picture 5" descr="cu_logo_sml_150_ppt"/>
          <p:cNvPicPr>
            <a:picLocks noChangeAspect="1" noChangeArrowheads="1"/>
          </p:cNvPicPr>
          <p:nvPr/>
        </p:nvPicPr>
        <p:blipFill>
          <a:blip r:embed="rId3"/>
          <a:srcRect/>
          <a:stretch>
            <a:fillRect/>
          </a:stretch>
        </p:blipFill>
        <p:spPr bwMode="auto">
          <a:xfrm>
            <a:off x="0" y="0"/>
            <a:ext cx="9144000" cy="981075"/>
          </a:xfrm>
          <a:prstGeom prst="rect">
            <a:avLst/>
          </a:prstGeom>
          <a:noFill/>
          <a:ln w="9525">
            <a:noFill/>
            <a:miter lim="800000"/>
            <a:headEnd/>
            <a:tailEnd/>
          </a:ln>
        </p:spPr>
      </p:pic>
      <p:sp>
        <p:nvSpPr>
          <p:cNvPr id="10244" name="Rectangle 1"/>
          <p:cNvSpPr txBox="1">
            <a:spLocks noChangeArrowheads="1"/>
          </p:cNvSpPr>
          <p:nvPr/>
        </p:nvSpPr>
        <p:spPr bwMode="auto">
          <a:xfrm>
            <a:off x="5029200" y="0"/>
            <a:ext cx="4114800" cy="838200"/>
          </a:xfrm>
          <a:prstGeom prst="rect">
            <a:avLst/>
          </a:prstGeom>
          <a:noFill/>
          <a:ln w="9525">
            <a:noFill/>
            <a:miter lim="800000"/>
            <a:headEnd/>
            <a:tailEnd/>
          </a:ln>
        </p:spPr>
        <p:txBody>
          <a:bodyPr rIns="132080" anchor="ctr"/>
          <a:lstStyle/>
          <a:p>
            <a:pPr algn="r"/>
            <a:r>
              <a:rPr lang="en-US" sz="3200" b="1" dirty="0">
                <a:solidFill>
                  <a:schemeClr val="bg1"/>
                </a:solidFill>
                <a:latin typeface="Calibri" pitchFamily="34" charset="0"/>
              </a:rPr>
              <a:t>Conclusion</a:t>
            </a:r>
          </a:p>
        </p:txBody>
      </p:sp>
      <p:pic>
        <p:nvPicPr>
          <p:cNvPr id="7" name="Picture 6" descr="PostTsunamiHomelessWomenHambantota.JPG"/>
          <p:cNvPicPr>
            <a:picLocks noChangeAspect="1"/>
          </p:cNvPicPr>
          <p:nvPr/>
        </p:nvPicPr>
        <p:blipFill>
          <a:blip r:embed="rId4">
            <a:lum bright="-8000" contrast="10000"/>
          </a:blip>
          <a:srcRect l="21667" t="1111" r="19167"/>
          <a:stretch>
            <a:fillRect/>
          </a:stretch>
        </p:blipFill>
        <p:spPr bwMode="auto">
          <a:xfrm>
            <a:off x="4572000" y="1143000"/>
            <a:ext cx="4419600" cy="554006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5983</TotalTime>
  <Pages>0</Pages>
  <Words>351</Words>
  <Characters>0</Characters>
  <Application>Microsoft Office PowerPoint</Application>
  <PresentationFormat>On-screen Show (4:3)</PresentationFormat>
  <Lines>0</Lines>
  <Paragraphs>59</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 Developing Computational Tools to Aid Hunger and Poverty Reduction      </vt:lpstr>
      <vt:lpstr>The challenge</vt:lpstr>
      <vt:lpstr>Poverty maps</vt:lpstr>
      <vt:lpstr>Targeting maps</vt:lpstr>
      <vt:lpstr>Which response to address food insecurity? </vt:lpstr>
      <vt:lpstr>How to protect pastoral lives and livelihoods? </vt:lpstr>
      <vt:lpstr>There is considerable demand among donors, international humanitarian organizations for effective decision support tools to help them make better use of newfound flexibility in aiding hunger and poverty reduction.    Thank you for your interest.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presentation</dc:title>
  <dc:subject/>
  <dc:creator>hquser</dc:creator>
  <cp:keywords/>
  <dc:description/>
  <cp:lastModifiedBy>Chris Barrett</cp:lastModifiedBy>
  <cp:revision>585</cp:revision>
  <dcterms:created xsi:type="dcterms:W3CDTF">2009-02-20T17:35:09Z</dcterms:created>
  <dcterms:modified xsi:type="dcterms:W3CDTF">2010-05-05T12:38:02Z</dcterms:modified>
</cp:coreProperties>
</file>